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87" r:id="rId4"/>
    <p:sldId id="279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81" r:id="rId15"/>
    <p:sldId id="298" r:id="rId16"/>
    <p:sldId id="297" r:id="rId17"/>
    <p:sldId id="325" r:id="rId18"/>
    <p:sldId id="300" r:id="rId19"/>
    <p:sldId id="309" r:id="rId20"/>
    <p:sldId id="310" r:id="rId21"/>
    <p:sldId id="301" r:id="rId22"/>
    <p:sldId id="302" r:id="rId23"/>
    <p:sldId id="304" r:id="rId24"/>
    <p:sldId id="305" r:id="rId25"/>
    <p:sldId id="306" r:id="rId26"/>
    <p:sldId id="307" r:id="rId27"/>
    <p:sldId id="327" r:id="rId28"/>
    <p:sldId id="282" r:id="rId29"/>
    <p:sldId id="311" r:id="rId30"/>
    <p:sldId id="312" r:id="rId31"/>
    <p:sldId id="313" r:id="rId32"/>
    <p:sldId id="314" r:id="rId33"/>
    <p:sldId id="326" r:id="rId34"/>
    <p:sldId id="283" r:id="rId35"/>
    <p:sldId id="315" r:id="rId36"/>
    <p:sldId id="284" r:id="rId37"/>
    <p:sldId id="316" r:id="rId38"/>
    <p:sldId id="285" r:id="rId39"/>
    <p:sldId id="317" r:id="rId40"/>
    <p:sldId id="318" r:id="rId41"/>
    <p:sldId id="286" r:id="rId42"/>
    <p:sldId id="319" r:id="rId43"/>
    <p:sldId id="320" r:id="rId44"/>
    <p:sldId id="321" r:id="rId45"/>
    <p:sldId id="322" r:id="rId46"/>
    <p:sldId id="323" r:id="rId47"/>
    <p:sldId id="324" r:id="rId48"/>
    <p:sldId id="28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9" autoAdjust="0"/>
    <p:restoredTop sz="94265" autoAdjust="0"/>
  </p:normalViewPr>
  <p:slideViewPr>
    <p:cSldViewPr snapToGrid="0" snapToObjects="1">
      <p:cViewPr varScale="1">
        <p:scale>
          <a:sx n="132" d="100"/>
          <a:sy n="132" d="100"/>
        </p:scale>
        <p:origin x="176" y="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10/16/25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10/16/25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10/16/25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3200" b="1" dirty="0"/>
              <a:t>Deep Learning for Natural Language Processing</a:t>
            </a:r>
            <a:br>
              <a:rPr lang="en-US" sz="3200" b="1" dirty="0"/>
            </a:br>
            <a:r>
              <a:rPr lang="en-US" sz="3200" b="1" dirty="0"/>
              <a:t>DLNLP 6: Best Practices in Deep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Mihai Surdeanu 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Less likely to “jump out” of bad solutions</a:t>
            </a:r>
          </a:p>
          <a:p>
            <a:r>
              <a:rPr lang="en-US" dirty="0"/>
              <a:t>Needs more epochs to train</a:t>
            </a:r>
          </a:p>
          <a:p>
            <a:r>
              <a:rPr lang="en-US" dirty="0"/>
              <a:t>More complicated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ED91E-6711-8E40-9649-EDC05A0D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8" y="2402542"/>
            <a:ext cx="3318089" cy="25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4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C79AA2A4-90FB-BF44-A9CB-45DA3A63D814}"/>
              </a:ext>
            </a:extLst>
          </p:cNvPr>
          <p:cNvSpPr txBox="1"/>
          <p:nvPr/>
        </p:nvSpPr>
        <p:spPr>
          <a:xfrm>
            <a:off x="2424525" y="1030940"/>
            <a:ext cx="4200394" cy="43927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7AF835B-FE1B-F549-95B6-D658377B4336}"/>
              </a:ext>
            </a:extLst>
          </p:cNvPr>
          <p:cNvSpPr/>
          <p:nvPr/>
        </p:nvSpPr>
        <p:spPr>
          <a:xfrm>
            <a:off x="6893855" y="1763107"/>
            <a:ext cx="2124639" cy="935269"/>
          </a:xfrm>
          <a:prstGeom prst="wedgeRoundRectCallout">
            <a:avLst>
              <a:gd name="adj1" fmla="val -57798"/>
              <a:gd name="adj2" fmla="val -1002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Break the training data into small groups of examples</a:t>
            </a:r>
          </a:p>
        </p:txBody>
      </p:sp>
    </p:spTree>
    <p:extLst>
      <p:ext uri="{BB962C8B-B14F-4D97-AF65-F5344CB8AC3E}">
        <p14:creationId xmlns:p14="http://schemas.microsoft.com/office/powerpoint/2010/main" val="35163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mini-batch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leads to better solutions (less “jumping around”, but can still “jump out” of bad solutions)</a:t>
            </a:r>
          </a:p>
          <a:p>
            <a:r>
              <a:rPr lang="en-US" dirty="0"/>
              <a:t>Still computationally efficient (can be parallelized)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E1356-939E-CA42-8750-C48DC6BA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7" y="2248646"/>
            <a:ext cx="3634572" cy="30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mini-batch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>
            <a:normAutofit/>
          </a:bodyPr>
          <a:lstStyle/>
          <a:p>
            <a:r>
              <a:rPr lang="en-US" dirty="0"/>
              <a:t>More complicated implementation</a:t>
            </a:r>
          </a:p>
          <a:p>
            <a:r>
              <a:rPr lang="en-US" dirty="0"/>
              <a:t>Introduces a new hyper parameter: the size of the mini batch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E1356-939E-CA42-8750-C48DC6BA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7" y="2248646"/>
            <a:ext cx="3634572" cy="3049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BE185-24CC-7046-B940-3BAD3715A986}"/>
              </a:ext>
            </a:extLst>
          </p:cNvPr>
          <p:cNvSpPr txBox="1"/>
          <p:nvPr/>
        </p:nvSpPr>
        <p:spPr>
          <a:xfrm>
            <a:off x="-1129553" y="2375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90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1FB0-7359-0D4A-945B-EF6D25E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optimization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80FA-180E-9044-A6AC-10C5064E2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01A86-E530-3843-A953-6812D5DE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8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D34B9A-659D-4947-8D7E-B96CA7E5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improvements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85E3FA-FA80-4F4E-8EAE-A645B897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  <a:p>
            <a:r>
              <a:rPr lang="en-US" dirty="0"/>
              <a:t>Strategies for setting the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EC29C-FD91-ED40-ABCC-74CBADC0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9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47350-F8FE-4E4B-B038-69F54B07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964F-F83F-1042-AABC-9631731E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BB0BD-2ECF-1640-B2CB-75FB1FF8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687292"/>
            <a:ext cx="7360024" cy="4188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74DF68-AC93-A247-AADB-4CBEE38E42BE}"/>
              </a:ext>
            </a:extLst>
          </p:cNvPr>
          <p:cNvSpPr/>
          <p:nvPr/>
        </p:nvSpPr>
        <p:spPr>
          <a:xfrm>
            <a:off x="528917" y="5335325"/>
            <a:ext cx="7303118" cy="5402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9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47350-F8FE-4E4B-B038-69F54B07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964F-F83F-1042-AABC-9631731E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BB0BD-2ECF-1640-B2CB-75FB1FF8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687292"/>
            <a:ext cx="7360024" cy="41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4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E5A6C8F-C663-574C-9604-462DA38CB5E8}"/>
              </a:ext>
            </a:extLst>
          </p:cNvPr>
          <p:cNvSpPr/>
          <p:nvPr/>
        </p:nvSpPr>
        <p:spPr>
          <a:xfrm>
            <a:off x="6274422" y="647817"/>
            <a:ext cx="2328236" cy="1019361"/>
          </a:xfrm>
          <a:prstGeom prst="wedgeRoundRectCallout">
            <a:avLst>
              <a:gd name="adj1" fmla="val -131275"/>
              <a:gd name="adj2" fmla="val 674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 each step, the updates start at 0 (no momentum!)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Mini-batching</a:t>
            </a:r>
          </a:p>
          <a:p>
            <a:r>
              <a:rPr lang="en-US" dirty="0"/>
              <a:t>Other optimization algorithms</a:t>
            </a:r>
          </a:p>
          <a:p>
            <a:r>
              <a:rPr lang="en-US" dirty="0"/>
              <a:t>Other activation functions</a:t>
            </a:r>
          </a:p>
          <a:p>
            <a:r>
              <a:rPr lang="en-US" dirty="0"/>
              <a:t>Cost functions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Parameter initialization and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277DC3-B4E0-9746-B37E-FCF71C009AFC}"/>
              </a:ext>
            </a:extLst>
          </p:cNvPr>
          <p:cNvSpPr/>
          <p:nvPr/>
        </p:nvSpPr>
        <p:spPr>
          <a:xfrm>
            <a:off x="3083859" y="1694329"/>
            <a:ext cx="1021976" cy="3316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6B834-D0B6-3741-85A5-A65E6A45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23" y="1667178"/>
            <a:ext cx="1783976" cy="35884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8BDCC75-0B2E-4046-AAA9-49960ADA6C36}"/>
              </a:ext>
            </a:extLst>
          </p:cNvPr>
          <p:cNvSpPr/>
          <p:nvPr/>
        </p:nvSpPr>
        <p:spPr>
          <a:xfrm>
            <a:off x="6358564" y="525742"/>
            <a:ext cx="2328236" cy="1019361"/>
          </a:xfrm>
          <a:prstGeom prst="wedgeRoundRectCallout">
            <a:avLst>
              <a:gd name="adj1" fmla="val -112408"/>
              <a:gd name="adj2" fmla="val 797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Keep some of the momentum from the previous gradient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205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71718"/>
            <a:ext cx="5590955" cy="5719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6B834-D0B6-3741-85A5-A65E6A45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64" y="1662953"/>
            <a:ext cx="1783976" cy="35884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8BDCC75-0B2E-4046-AAA9-49960ADA6C36}"/>
              </a:ext>
            </a:extLst>
          </p:cNvPr>
          <p:cNvSpPr/>
          <p:nvPr/>
        </p:nvSpPr>
        <p:spPr>
          <a:xfrm>
            <a:off x="6648790" y="1359460"/>
            <a:ext cx="2328236" cy="3284258"/>
          </a:xfrm>
          <a:prstGeom prst="wedgeRoundRectCallout">
            <a:avLst>
              <a:gd name="adj1" fmla="val -88921"/>
              <a:gd name="adj2" fmla="val 36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Nesterov</a:t>
            </a:r>
            <a:r>
              <a:rPr lang="en-US" dirty="0"/>
              <a:t> momentum: subtract a fraction of               from each parameter in </a:t>
            </a:r>
            <a:r>
              <a:rPr lang="el-GR" dirty="0"/>
              <a:t>θ </a:t>
            </a:r>
            <a:r>
              <a:rPr lang="en-US" dirty="0"/>
              <a:t>when computing C</a:t>
            </a:r>
            <a:r>
              <a:rPr lang="en-US" baseline="-25000" dirty="0"/>
              <a:t>i</a:t>
            </a:r>
            <a:r>
              <a:rPr lang="en-US" dirty="0"/>
              <a:t>. This allows the algorithm to peak one step into the future.</a:t>
            </a:r>
            <a:endParaRPr lang="en-US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C0A089-E1DA-3147-9A7E-FAB34C5F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67" y="2410758"/>
            <a:ext cx="721830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6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  <p:sp>
        <p:nvSpPr>
          <p:cNvPr id="8" name="Google Shape;1579;p219">
            <a:extLst>
              <a:ext uri="{FF2B5EF4-FFF2-40B4-BE49-F238E27FC236}">
                <a16:creationId xmlns:a16="http://schemas.microsoft.com/office/drawing/2014/main" id="{1A5C54D4-D43A-0847-9E7A-B149C19E64AE}"/>
              </a:ext>
            </a:extLst>
          </p:cNvPr>
          <p:cNvSpPr txBox="1"/>
          <p:nvPr/>
        </p:nvSpPr>
        <p:spPr>
          <a:xfrm>
            <a:off x="4172642" y="2380695"/>
            <a:ext cx="605546" cy="550764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2D9D97C-E897-6E44-9762-1332E42D38FE}"/>
              </a:ext>
            </a:extLst>
          </p:cNvPr>
          <p:cNvSpPr/>
          <p:nvPr/>
        </p:nvSpPr>
        <p:spPr>
          <a:xfrm>
            <a:off x="3847152" y="3299012"/>
            <a:ext cx="2328236" cy="1801906"/>
          </a:xfrm>
          <a:prstGeom prst="wedgeRoundRectCallout">
            <a:avLst>
              <a:gd name="adj1" fmla="val -19613"/>
              <a:gd name="adj2" fmla="val -62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Sum of the squares of the gradients observed for this parameter until the current mini-batch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3707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E433A-28A9-3B4D-81F3-AC82F818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69341"/>
            <a:ext cx="8229600" cy="2656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learning rates for different features</a:t>
            </a:r>
          </a:p>
          <a:p>
            <a:r>
              <a:rPr lang="en-US" dirty="0"/>
              <a:t>Learning rate larger in the beginning, smaller later</a:t>
            </a:r>
          </a:p>
          <a:p>
            <a:r>
              <a:rPr lang="en-US" dirty="0"/>
              <a:t>Frequent features will get smaller updates (avoids the “rich get richer” problem)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1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8AB8-B976-E04C-A700-27B91DFF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optimizers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5D78-297F-184F-BB39-240CD2910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  <a:p>
            <a:pPr lvl="1"/>
            <a:r>
              <a:rPr lang="en-US" dirty="0" err="1"/>
              <a:t>Nesterov</a:t>
            </a:r>
            <a:r>
              <a:rPr lang="en-US" dirty="0"/>
              <a:t> momentum + adaptive learning rate</a:t>
            </a:r>
          </a:p>
          <a:p>
            <a:r>
              <a:rPr lang="en-US" dirty="0" err="1"/>
              <a:t>AdaDelta</a:t>
            </a:r>
            <a:r>
              <a:rPr lang="en-US" dirty="0"/>
              <a:t> and </a:t>
            </a:r>
            <a:r>
              <a:rPr lang="en-US" dirty="0" err="1"/>
              <a:t>RMSProp</a:t>
            </a:r>
            <a:endParaRPr lang="en-US" dirty="0"/>
          </a:p>
          <a:p>
            <a:pPr lvl="1"/>
            <a:r>
              <a:rPr lang="en-US" dirty="0"/>
              <a:t>Address the problem that </a:t>
            </a:r>
            <a:r>
              <a:rPr lang="en-US" dirty="0" err="1"/>
              <a:t>AdaGrad’s</a:t>
            </a:r>
            <a:r>
              <a:rPr lang="en-US" dirty="0"/>
              <a:t> learning rates are continuously diminishing</a:t>
            </a:r>
          </a:p>
          <a:p>
            <a:pPr lvl="1"/>
            <a:r>
              <a:rPr lang="en-US" dirty="0"/>
              <a:t>Solutions:</a:t>
            </a:r>
          </a:p>
          <a:p>
            <a:pPr lvl="2"/>
            <a:r>
              <a:rPr lang="en-US" dirty="0"/>
              <a:t>G iterates only over the most recent gradients</a:t>
            </a:r>
          </a:p>
          <a:p>
            <a:pPr lvl="2"/>
            <a:r>
              <a:rPr lang="en-US" dirty="0"/>
              <a:t>Decaying average: smaller weights for older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8CD21-EA56-C042-AED0-0CD9A14E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1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0EC9-C7FD-DF43-A3F8-44E30976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optimizers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E9BA7-8C71-6C4E-A23B-69BF19FB2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Momentum Estimation (Adam)</a:t>
            </a:r>
          </a:p>
          <a:p>
            <a:pPr lvl="1"/>
            <a:r>
              <a:rPr lang="en-US" dirty="0"/>
              <a:t>Builds on top of </a:t>
            </a:r>
            <a:r>
              <a:rPr lang="en-US" dirty="0" err="1"/>
              <a:t>AdaDelta</a:t>
            </a:r>
            <a:endParaRPr lang="en-US" dirty="0"/>
          </a:p>
          <a:p>
            <a:pPr lvl="1"/>
            <a:r>
              <a:rPr lang="en-US" dirty="0"/>
              <a:t>Applies the same decaying average idea (from the computation of G) to the gradient values in the parameter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8B077-A721-4A42-AA14-5D96451F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3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FF61-5AD1-2ADE-0F1D-14D17F98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Adam: decaying average in gradient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5899F-9AD9-322E-F4AE-9D274D62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ACB96-8D1F-CE20-7A91-5CF7A543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931" y="3312080"/>
            <a:ext cx="4422237" cy="11911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8E1382-DF4F-A65F-704F-E2772FBA7167}"/>
              </a:ext>
            </a:extLst>
          </p:cNvPr>
          <p:cNvCxnSpPr/>
          <p:nvPr/>
        </p:nvCxnSpPr>
        <p:spPr>
          <a:xfrm>
            <a:off x="5014762" y="3214838"/>
            <a:ext cx="1294406" cy="13860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2631303-6072-07B1-A181-0E61AA4ED4F9}"/>
              </a:ext>
            </a:extLst>
          </p:cNvPr>
          <p:cNvSpPr/>
          <p:nvPr/>
        </p:nvSpPr>
        <p:spPr>
          <a:xfrm>
            <a:off x="2717564" y="1478422"/>
            <a:ext cx="4948014" cy="1386038"/>
          </a:xfrm>
          <a:prstGeom prst="wedgeRoundRectCallout">
            <a:avLst>
              <a:gd name="adj1" fmla="val 9737"/>
              <a:gd name="adj2" fmla="val 828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Instead of using the average gradient computed for this mini-batch, Adam uses a decaying average of the past few average gradients (from the current and previous mini-batches.</a:t>
            </a:r>
          </a:p>
        </p:txBody>
      </p:sp>
    </p:spTree>
    <p:extLst>
      <p:ext uri="{BB962C8B-B14F-4D97-AF65-F5344CB8AC3E}">
        <p14:creationId xmlns:p14="http://schemas.microsoft.com/office/powerpoint/2010/main" val="11384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24D8-F283-1A4B-BB4B-00B1D763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activation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8DFD-EACA-C64D-8B5E-7E33FC0BB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C80A-FD3C-CA45-82AE-B23AC2FE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32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510FE0-E54D-5044-863B-1F41440F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CF034-92DD-994F-A974-74E42067E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sigmoid is prone to the vanishing gradient problem because its derivative may be very small.</a:t>
            </a:r>
          </a:p>
          <a:p>
            <a:r>
              <a:rPr lang="en-US" dirty="0"/>
              <a:t>Other activation functions are more robust</a:t>
            </a:r>
          </a:p>
          <a:p>
            <a:pPr lvl="1"/>
            <a:r>
              <a:rPr lang="en-US" dirty="0"/>
              <a:t>Hyperbolic tangent (tanh)</a:t>
            </a:r>
          </a:p>
          <a:p>
            <a:pPr lvl="1"/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Exponential Linear Unit (ELU)</a:t>
            </a:r>
          </a:p>
          <a:p>
            <a:pPr lvl="1"/>
            <a:r>
              <a:rPr lang="en-US" dirty="0"/>
              <a:t>Gaussian Error Linear Unit (GELU)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1B91D-05AF-FD4D-96CB-88721398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C974-8820-EE43-A88A-EB66AA9A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2E4A-04BB-0C4C-AE09-4F833D71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these topics essentially reduce overfitting (“hallucinating” a classifier) and/or improve the stability of the learning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48BEF-2709-1A4B-9589-2B7C5707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88C268-8770-4649-AAA9-03A83C37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vs. tanh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5F26A-1DD5-ED42-981C-A987A983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143DA-0DA7-1B48-AB4E-3814A09C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739"/>
            <a:ext cx="9144000" cy="53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5AA9-A0DC-E54D-92A9-19FDA5F8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Tanh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90C42-DF50-5E4E-BDE3-0F1100AE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27519-AECA-4E44-8C79-1F35B812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22" y="1895724"/>
            <a:ext cx="2993777" cy="10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E57D-1C42-7847-B9C5-5F9A8772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CD33-4E2D-6C44-B2F8-718CCE82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83FF8-45F1-BC4F-AA58-434F74B3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28" y="5071332"/>
            <a:ext cx="3187880" cy="693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6BCF43-7AF7-A74C-8DA3-B5CACB9A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0" y="1377853"/>
            <a:ext cx="7726860" cy="3225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42E03-8FC4-B642-818C-991BAB40E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080" y="5002337"/>
            <a:ext cx="3054881" cy="7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0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EF5B-E24E-A544-B8AD-A4238864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GELU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41FE20-F392-1C4C-9C9E-A72D81A51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GELU and ELU allow negative values and are differentiable: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95F22-FBE8-C64F-8D7C-1833FC37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A952C-0614-0243-989E-92EB070E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53" y="3146674"/>
            <a:ext cx="3962747" cy="2967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2B66A5-7FE1-9242-B004-42A925550884}"/>
              </a:ext>
            </a:extLst>
          </p:cNvPr>
          <p:cNvSpPr/>
          <p:nvPr/>
        </p:nvSpPr>
        <p:spPr>
          <a:xfrm>
            <a:off x="2929562" y="6413698"/>
            <a:ext cx="3284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paperswithcode.com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/method/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gelu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5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D0A2-8379-6A4B-A17F-C843473C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1F991-DC2D-DD46-8112-98BE46CE9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545C7-471F-EB43-AAC5-0C83B2F8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02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390347-6812-5849-B211-2939DB04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common cost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37549-35D8-884B-9094-A5E56E00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B0343B-47A7-2442-B0C9-0449D01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417"/>
            <a:ext cx="9144000" cy="2069007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36D50A1-AFA0-CD41-BFF6-57A743CCE2B1}"/>
              </a:ext>
            </a:extLst>
          </p:cNvPr>
          <p:cNvSpPr/>
          <p:nvPr/>
        </p:nvSpPr>
        <p:spPr>
          <a:xfrm>
            <a:off x="690484" y="4287342"/>
            <a:ext cx="5042406" cy="1350134"/>
          </a:xfrm>
          <a:prstGeom prst="wedgeRoundRectCallout">
            <a:avLst>
              <a:gd name="adj1" fmla="val -19613"/>
              <a:gd name="adj2" fmla="val -62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MSE is the simplest to implement, but it may lead to learning slowdown because its derivative is proportional to the derivative of the activation function.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239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7DAA-1E6A-0847-BB2D-50FB1439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C7FA3-217E-B749-9C32-384128AE3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D75F9-7252-5D41-B92A-C201F383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50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7F48E4-BBCB-2441-95EC-5F1AE892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= “Tug of war”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68185-09FE-F24E-BDB0-536A26F3B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68917"/>
            <a:ext cx="5148470" cy="2357245"/>
          </a:xfrm>
        </p:spPr>
        <p:txBody>
          <a:bodyPr>
            <a:normAutofit/>
          </a:bodyPr>
          <a:lstStyle/>
          <a:p>
            <a:r>
              <a:rPr lang="en-US" sz="2400" dirty="0"/>
              <a:t>Minimizing </a:t>
            </a:r>
            <a:r>
              <a:rPr lang="en-US" sz="2400" dirty="0" err="1"/>
              <a:t>C</a:t>
            </a:r>
            <a:r>
              <a:rPr lang="en-US" sz="2400" baseline="-25000" dirty="0" err="1"/>
              <a:t>reg</a:t>
            </a:r>
            <a:r>
              <a:rPr lang="en-US" sz="2400" dirty="0"/>
              <a:t> has the effect of:</a:t>
            </a:r>
          </a:p>
          <a:p>
            <a:pPr lvl="1"/>
            <a:r>
              <a:rPr lang="en-US" sz="2000" dirty="0"/>
              <a:t>Maximizing some weights due to C</a:t>
            </a:r>
          </a:p>
          <a:p>
            <a:pPr lvl="1"/>
            <a:r>
              <a:rPr lang="en-US" sz="2000" dirty="0"/>
              <a:t>Minimizing all weights due to 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Insignificant weights are pushed to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DF970-4F3D-194B-81C7-2DCE8D6D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E16A93-8E4E-124E-BF0D-31A822F9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00" y="1586717"/>
            <a:ext cx="5996599" cy="798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05CC41-4932-6846-9ECB-1F7DEC5B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620" y="2235046"/>
            <a:ext cx="2763630" cy="1132236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71372DB2-07FF-8649-85F2-FD43701DAED4}"/>
              </a:ext>
            </a:extLst>
          </p:cNvPr>
          <p:cNvSpPr/>
          <p:nvPr/>
        </p:nvSpPr>
        <p:spPr>
          <a:xfrm>
            <a:off x="2337683" y="5160396"/>
            <a:ext cx="508884" cy="3991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FE3E8E-8B89-D240-A718-802DF21B4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423" y="3019819"/>
            <a:ext cx="3508148" cy="234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14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04B2-D2BA-164D-9F28-164F288E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51D66-31B3-0743-BA8E-8D912ADB7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D44A1-77AC-0A4F-9609-1C7ABAA1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10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FFD2B3-9C7C-024F-9FED-051C4414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8D882-9067-684B-AE23-7E4C13C7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43A7D-C02B-0444-B337-8BE2E345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49" y="2044983"/>
            <a:ext cx="7341102" cy="34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A453-8BD0-844C-8F1E-29BA293B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is applied </a:t>
            </a:r>
            <a:r>
              <a:rPr lang="en-US" i="1" dirty="0"/>
              <a:t>only</a:t>
            </a:r>
            <a:r>
              <a:rPr lang="en-US" dirty="0"/>
              <a:t> during training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A0808-D0BF-6D48-B778-3B04F2A1C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dropout is applied only during training, we need to scale the network’s output values so training/testing behaviors are comparable</a:t>
            </a:r>
          </a:p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Testing: scale down the outputs during testing, or</a:t>
            </a:r>
          </a:p>
          <a:p>
            <a:pPr lvl="1"/>
            <a:r>
              <a:rPr lang="en-US" dirty="0"/>
              <a:t>Training: scale up the outputs during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B1B7B-1F6E-E74B-A6B0-436DD531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7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3B1B-0473-ED44-9D42-58FC93AD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 initialization and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128D9-F5EE-8E47-837F-397E4FFD5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CBC88-4597-0045-8C0B-EC55C1E7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9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B5541-C6FE-394F-A8FA-8B79339D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start matters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AA7E2-B66D-3245-97BA-90E32B897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is a greedy algorithm that finds a local minimum</a:t>
            </a:r>
          </a:p>
          <a:p>
            <a:r>
              <a:rPr lang="en-US" dirty="0"/>
              <a:t>Thus, where we start matters!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E9C72-0B7A-CE44-AB21-BA749ABB8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8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3923-C594-6A43-A7A9-FB426760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5149-501C-8A47-904E-B8352590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parameters should be initialized randomly. </a:t>
            </a:r>
          </a:p>
          <a:p>
            <a:r>
              <a:rPr lang="en-US" sz="2800" dirty="0"/>
              <a:t>The initial parameter values should not be too small. </a:t>
            </a:r>
          </a:p>
          <a:p>
            <a:r>
              <a:rPr lang="en-US" sz="2800" dirty="0"/>
              <a:t>On the other hand, parameter values should not be too large either. </a:t>
            </a:r>
          </a:p>
          <a:p>
            <a:r>
              <a:rPr lang="en-US" sz="2800" dirty="0"/>
              <a:t>The distribution of parameter values should be centered around zero.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52CB-BA39-A24A-BE7F-465B1733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23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7289-3337-5D49-92F0-62666A7D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Glorot</a:t>
            </a:r>
            <a:r>
              <a:rPr lang="en-US" dirty="0"/>
              <a:t> (or Xavier)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446F-EFE6-1E4B-B298-CF5C4D6DF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 edge weights initialized to from the uniform distribution               , where n is the number of input edges.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34FE6-4781-2A4E-A51D-33BE379A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78744-AC6A-7646-BAEE-447C6A47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5" y="2162424"/>
            <a:ext cx="1295510" cy="5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4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3923-C594-6A43-A7A9-FB426760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5149-501C-8A47-904E-B8352590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output values should not be too small. </a:t>
            </a:r>
          </a:p>
          <a:p>
            <a:r>
              <a:rPr lang="en-US" sz="2800" dirty="0"/>
              <a:t>On the other hand, output values should not be too large either. </a:t>
            </a:r>
          </a:p>
          <a:p>
            <a:r>
              <a:rPr lang="en-US" sz="2800" dirty="0"/>
              <a:t>The distribution of output values should be centered around zero.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52CB-BA39-A24A-BE7F-465B1733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7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47AF-3F59-B64A-9FD6-39E7FD5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of output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ED42-1849-1B42-B7E1-0B167574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  <a:p>
            <a:pPr lvl="1"/>
            <a:r>
              <a:rPr lang="en-US" dirty="0"/>
              <a:t>Compute mean and standard deviation for each weight</a:t>
            </a:r>
          </a:p>
          <a:p>
            <a:pPr lvl="1"/>
            <a:r>
              <a:rPr lang="en-US" dirty="0"/>
              <a:t>Center activations around 0 by subtracting the mean</a:t>
            </a:r>
          </a:p>
          <a:p>
            <a:pPr lvl="1"/>
            <a:r>
              <a:rPr lang="en-US" dirty="0"/>
              <a:t>Scale them to a standard deviation of 1 by dividing the above values by the standard deviation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9CE14-B2FC-2241-B2B8-08247A365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2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1238-C147-9047-8DF6-9B787D0E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8790-06AC-E047-B3E9-0D18829B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there is no batch.</a:t>
            </a:r>
          </a:p>
          <a:p>
            <a:r>
              <a:rPr lang="en-US" dirty="0"/>
              <a:t>Normalizes all activations </a:t>
            </a:r>
            <a:r>
              <a:rPr lang="en-US" i="1" dirty="0"/>
              <a:t>in the same network layer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E3461-D3CF-BE4A-AD12-FC01211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85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Mini-batching</a:t>
            </a:r>
          </a:p>
          <a:p>
            <a:r>
              <a:rPr lang="en-US" dirty="0"/>
              <a:t>Other optimization algorithms</a:t>
            </a:r>
          </a:p>
          <a:p>
            <a:r>
              <a:rPr lang="en-US" dirty="0"/>
              <a:t>Other activation functions</a:t>
            </a:r>
          </a:p>
          <a:p>
            <a:r>
              <a:rPr lang="en-US" dirty="0"/>
              <a:t>Cost functions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Parameter initialization and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4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78247-A653-6E46-B436-EE121DFD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3B686-DC76-4546-8594-85E7374C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F613EFB3-6022-1249-839C-9BC307245A51}"/>
              </a:ext>
            </a:extLst>
          </p:cNvPr>
          <p:cNvSpPr txBox="1"/>
          <p:nvPr/>
        </p:nvSpPr>
        <p:spPr>
          <a:xfrm>
            <a:off x="694336" y="2142564"/>
            <a:ext cx="4316935" cy="43927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09709AF-4D4A-5649-96CE-E5AE1CA72B9C}"/>
              </a:ext>
            </a:extLst>
          </p:cNvPr>
          <p:cNvSpPr/>
          <p:nvPr/>
        </p:nvSpPr>
        <p:spPr>
          <a:xfrm>
            <a:off x="5163667" y="2874731"/>
            <a:ext cx="2931461" cy="504963"/>
          </a:xfrm>
          <a:prstGeom prst="wedgeRoundRectCallout">
            <a:avLst>
              <a:gd name="adj1" fmla="val -52313"/>
              <a:gd name="adj2" fmla="val -1520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One example at a time!</a:t>
            </a:r>
          </a:p>
        </p:txBody>
      </p:sp>
    </p:spTree>
    <p:extLst>
      <p:ext uri="{BB962C8B-B14F-4D97-AF65-F5344CB8AC3E}">
        <p14:creationId xmlns:p14="http://schemas.microsoft.com/office/powerpoint/2010/main" val="884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stochastic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May converge quickly due to the many updates</a:t>
            </a:r>
          </a:p>
          <a:p>
            <a:r>
              <a:rPr lang="en-US" dirty="0"/>
              <a:t>May “jump out” of local minima due to the high variance in the gradients</a:t>
            </a:r>
          </a:p>
          <a:p>
            <a:r>
              <a:rPr lang="en-US" dirty="0"/>
              <a:t>Easy to implement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3433-5FE1-1E48-A12A-44252C1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7" y="2112262"/>
            <a:ext cx="2799945" cy="3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stochastic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May “jump around” good solutions as well… Slower convergence on realistic data</a:t>
            </a:r>
          </a:p>
          <a:p>
            <a:r>
              <a:rPr lang="en-US" dirty="0"/>
              <a:t>Computational expensive (many updates)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3433-5FE1-1E48-A12A-44252C1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7" y="2112262"/>
            <a:ext cx="2799945" cy="3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5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DB4F0-16B9-0D4B-80C2-0AC1CC05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13FA8-4714-2942-A8A9-86262667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73" y="242047"/>
            <a:ext cx="5171711" cy="5181600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A16035AC-B81A-114E-8A8E-8157ADE524C0}"/>
              </a:ext>
            </a:extLst>
          </p:cNvPr>
          <p:cNvSpPr txBox="1"/>
          <p:nvPr/>
        </p:nvSpPr>
        <p:spPr>
          <a:xfrm>
            <a:off x="2352807" y="2259105"/>
            <a:ext cx="4316935" cy="162261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2930564-84D8-724D-9AA0-0A24C2573B7E}"/>
              </a:ext>
            </a:extLst>
          </p:cNvPr>
          <p:cNvSpPr/>
          <p:nvPr/>
        </p:nvSpPr>
        <p:spPr>
          <a:xfrm>
            <a:off x="6948784" y="1189366"/>
            <a:ext cx="2017062" cy="1266963"/>
          </a:xfrm>
          <a:prstGeom prst="wedgeRoundRectCallout">
            <a:avLst>
              <a:gd name="adj1" fmla="val -57202"/>
              <a:gd name="adj2" fmla="val 963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1 gradient for all examples in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54875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More stable gradients, which often leads to better convergence</a:t>
            </a:r>
          </a:p>
          <a:p>
            <a:r>
              <a:rPr lang="en-US" dirty="0"/>
              <a:t>More computationally efficient (can be parallelized)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ED91E-6711-8E40-9649-EDC05A0D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8" y="2402542"/>
            <a:ext cx="3318089" cy="25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14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25541</TotalTime>
  <Words>936</Words>
  <Application>Microsoft Macintosh PowerPoint</Application>
  <PresentationFormat>On-screen Show (4:3)</PresentationFormat>
  <Paragraphs>178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Deep Learning for Natural Language Processing DLNLP 6: Best Practices in Deep Learning</vt:lpstr>
      <vt:lpstr>Overview</vt:lpstr>
      <vt:lpstr>Why?</vt:lpstr>
      <vt:lpstr>Mini-batching</vt:lpstr>
      <vt:lpstr>PowerPoint Presentation</vt:lpstr>
      <vt:lpstr>Advantages of stochastic GD</vt:lpstr>
      <vt:lpstr>Disadvantages of stochastic GD</vt:lpstr>
      <vt:lpstr>PowerPoint Presentation</vt:lpstr>
      <vt:lpstr>Advantages of batch GD</vt:lpstr>
      <vt:lpstr>Disadvantages of batch GD</vt:lpstr>
      <vt:lpstr>PowerPoint Presentation</vt:lpstr>
      <vt:lpstr>Advantages of mini-batch GD</vt:lpstr>
      <vt:lpstr>Disadvantages of mini-batch GD</vt:lpstr>
      <vt:lpstr>Other optimization algorithms</vt:lpstr>
      <vt:lpstr>Two key improvements</vt:lpstr>
      <vt:lpstr>Momentum intuition</vt:lpstr>
      <vt:lpstr>Momentum intuition</vt:lpstr>
      <vt:lpstr>PowerPoint Presentation</vt:lpstr>
      <vt:lpstr>PowerPoint Presentation</vt:lpstr>
      <vt:lpstr>PowerPoint Presentation</vt:lpstr>
      <vt:lpstr>PowerPoint Presentation</vt:lpstr>
      <vt:lpstr>Adaptive learning rate</vt:lpstr>
      <vt:lpstr>Adaptive learning rate</vt:lpstr>
      <vt:lpstr>Adaptive learning rate</vt:lpstr>
      <vt:lpstr>Other optimizers (1/2)</vt:lpstr>
      <vt:lpstr>Other optimizers (2/2)</vt:lpstr>
      <vt:lpstr>Adam: decaying average in gradient updates</vt:lpstr>
      <vt:lpstr>Other activation functions</vt:lpstr>
      <vt:lpstr>Vanishing gradient problem</vt:lpstr>
      <vt:lpstr>Sigmoid vs. tanh</vt:lpstr>
      <vt:lpstr>Tanh </vt:lpstr>
      <vt:lpstr>ReLU</vt:lpstr>
      <vt:lpstr>GELU</vt:lpstr>
      <vt:lpstr>Cost functions</vt:lpstr>
      <vt:lpstr>Three common cost functions</vt:lpstr>
      <vt:lpstr>regularization</vt:lpstr>
      <vt:lpstr>Regularization = “Tug of war”</vt:lpstr>
      <vt:lpstr>dropout</vt:lpstr>
      <vt:lpstr>Dropout</vt:lpstr>
      <vt:lpstr>Dropout is applied only during training</vt:lpstr>
      <vt:lpstr>Parameter initialization and normalization</vt:lpstr>
      <vt:lpstr>Where we start matters</vt:lpstr>
      <vt:lpstr>Rules of thumb for initialization</vt:lpstr>
      <vt:lpstr>Glorot (or Xavier) initialization</vt:lpstr>
      <vt:lpstr>Rules of thumb for activations</vt:lpstr>
      <vt:lpstr>Normalization of output values</vt:lpstr>
      <vt:lpstr>Layer normalization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Mike S</cp:lastModifiedBy>
  <cp:revision>2076</cp:revision>
  <dcterms:created xsi:type="dcterms:W3CDTF">2013-07-26T18:41:15Z</dcterms:created>
  <dcterms:modified xsi:type="dcterms:W3CDTF">2025-10-16T23:37:34Z</dcterms:modified>
</cp:coreProperties>
</file>